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16c391ac8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16c391ac8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6a41a2f6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6a41a2f6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16c391ac8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16c391ac8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16c391ac8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16c391ac8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16c391ac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16c391ac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16c391ac8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16c391ac8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f16c391ac8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f16c391ac8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image" Target="../media/image5.png"/><Relationship Id="rId8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589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-125" y="-25"/>
            <a:ext cx="9159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chemeClr val="lt2"/>
                </a:solidFill>
              </a:rPr>
              <a:t>Clustering model</a:t>
            </a:r>
            <a:endParaRPr sz="45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lt2"/>
                </a:solidFill>
              </a:rPr>
              <a:t>Répondre à une demande 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lt2"/>
                </a:solidFill>
              </a:rPr>
              <a:t>de typologie de la clientèle</a:t>
            </a:r>
            <a:endParaRPr sz="2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3802400"/>
            <a:ext cx="8520600" cy="11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Cluster 0 = 25 / 40 ans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>
                <a:solidFill>
                  <a:schemeClr val="lt1"/>
                </a:solidFill>
              </a:rPr>
              <a:t>Cluster 4 = 35 / 50 ans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4075" y="235950"/>
            <a:ext cx="4895850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825" y="3040688"/>
            <a:ext cx="2668500" cy="11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>
                <a:solidFill>
                  <a:schemeClr val="lt1"/>
                </a:solidFill>
              </a:rPr>
              <a:t>Aucun lien entre salaire et dépense en fonction des clusters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119575" cy="212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4375" y="152400"/>
            <a:ext cx="2119575" cy="2125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6350" y="152400"/>
            <a:ext cx="2119575" cy="2125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8325" y="200675"/>
            <a:ext cx="2023275" cy="2028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17813" y="2571745"/>
            <a:ext cx="2119575" cy="2125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74887" y="2569565"/>
            <a:ext cx="2119575" cy="2125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412225" y="292625"/>
            <a:ext cx="1772700" cy="9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020">
                <a:solidFill>
                  <a:schemeClr val="lt2"/>
                </a:solidFill>
              </a:rPr>
              <a:t>K-mean</a:t>
            </a:r>
            <a:endParaRPr sz="202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020">
                <a:solidFill>
                  <a:schemeClr val="lt2"/>
                </a:solidFill>
              </a:rPr>
              <a:t>Clustering</a:t>
            </a:r>
            <a:endParaRPr sz="2020">
              <a:solidFill>
                <a:schemeClr val="lt2"/>
              </a:solidFill>
            </a:endParaRPr>
          </a:p>
        </p:txBody>
      </p:sp>
      <p:grpSp>
        <p:nvGrpSpPr>
          <p:cNvPr id="78" name="Google Shape;78;p16"/>
          <p:cNvGrpSpPr/>
          <p:nvPr/>
        </p:nvGrpSpPr>
        <p:grpSpPr>
          <a:xfrm>
            <a:off x="8022000" y="228588"/>
            <a:ext cx="969599" cy="859731"/>
            <a:chOff x="649648" y="271400"/>
            <a:chExt cx="6215377" cy="5455143"/>
          </a:xfrm>
        </p:grpSpPr>
        <p:sp>
          <p:nvSpPr>
            <p:cNvPr id="79" name="Google Shape;79;p1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7800" y="269875"/>
            <a:ext cx="4572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83100" y="-12175"/>
            <a:ext cx="448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020">
                <a:solidFill>
                  <a:schemeClr val="lt2"/>
                </a:solidFill>
              </a:rPr>
              <a:t>Résultat sur notre database</a:t>
            </a:r>
            <a:endParaRPr sz="2020">
              <a:solidFill>
                <a:schemeClr val="lt2"/>
              </a:solidFill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36725"/>
            <a:ext cx="4797397" cy="449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0600" y="-34175"/>
            <a:ext cx="4343400" cy="279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2976" y="3476100"/>
            <a:ext cx="1043300" cy="15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>
            <p:ph type="title"/>
          </p:nvPr>
        </p:nvSpPr>
        <p:spPr>
          <a:xfrm>
            <a:off x="6110175" y="2983800"/>
            <a:ext cx="17889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320">
                <a:solidFill>
                  <a:schemeClr val="lt2"/>
                </a:solidFill>
              </a:rPr>
              <a:t>Groupes de clients</a:t>
            </a:r>
            <a:endParaRPr sz="132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35500" y="140225"/>
            <a:ext cx="85878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lt2"/>
                </a:solidFill>
              </a:rPr>
              <a:t>Density-Based Spatial Clustering of Applications with Noise 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lt2"/>
                </a:solidFill>
              </a:rPr>
              <a:t>(DBSCAN)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763" y="1010713"/>
            <a:ext cx="6082919" cy="3820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8"/>
          <p:cNvGrpSpPr/>
          <p:nvPr/>
        </p:nvGrpSpPr>
        <p:grpSpPr>
          <a:xfrm>
            <a:off x="8285512" y="152402"/>
            <a:ext cx="712577" cy="712374"/>
            <a:chOff x="2559249" y="2069323"/>
            <a:chExt cx="685566" cy="685634"/>
          </a:xfrm>
        </p:grpSpPr>
        <p:sp>
          <p:nvSpPr>
            <p:cNvPr id="108" name="Google Shape;108;p18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8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8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83100" y="64025"/>
            <a:ext cx="1985100" cy="8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020">
                <a:solidFill>
                  <a:schemeClr val="lt2"/>
                </a:solidFill>
              </a:rPr>
              <a:t>Résultat sur notre database</a:t>
            </a:r>
            <a:endParaRPr sz="2020">
              <a:solidFill>
                <a:schemeClr val="lt2"/>
              </a:solidFill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79625"/>
            <a:ext cx="4900760" cy="326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147575" y="1492088"/>
            <a:ext cx="460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2"/>
                </a:solidFill>
              </a:rPr>
              <a:t>Résultat avec une sortie de 4 groupes de clients</a:t>
            </a:r>
            <a:endParaRPr sz="1200">
              <a:solidFill>
                <a:schemeClr val="lt2"/>
              </a:solidFill>
            </a:endParaRPr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6013" y="1879625"/>
            <a:ext cx="3452506" cy="326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11113" y="0"/>
            <a:ext cx="2822285" cy="187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/>
          <p:nvPr/>
        </p:nvSpPr>
        <p:spPr>
          <a:xfrm>
            <a:off x="3155925" y="150275"/>
            <a:ext cx="2498100" cy="6825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 txBox="1"/>
          <p:nvPr/>
        </p:nvSpPr>
        <p:spPr>
          <a:xfrm>
            <a:off x="3155925" y="297275"/>
            <a:ext cx="240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2"/>
                </a:solidFill>
              </a:rPr>
              <a:t>Résultat avec 2 groupes clients</a:t>
            </a:r>
            <a:endParaRPr sz="12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159300" y="140225"/>
            <a:ext cx="8520600" cy="9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lt2"/>
                </a:solidFill>
              </a:rPr>
              <a:t>Expectation–Maximization (EM) Clustering using Gaussian 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lt2"/>
                </a:solidFill>
              </a:rPr>
              <a:t>Mixture Models (GMM)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137" name="Google Shape;137;p20"/>
          <p:cNvGrpSpPr/>
          <p:nvPr/>
        </p:nvGrpSpPr>
        <p:grpSpPr>
          <a:xfrm>
            <a:off x="8342174" y="63366"/>
            <a:ext cx="712557" cy="785901"/>
            <a:chOff x="4206459" y="1191441"/>
            <a:chExt cx="712557" cy="785901"/>
          </a:xfrm>
        </p:grpSpPr>
        <p:sp>
          <p:nvSpPr>
            <p:cNvPr id="138" name="Google Shape;138;p20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" name="Google Shape;142;p20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143" name="Google Shape;143;p20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20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20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20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" name="Google Shape;147;p20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148" name="Google Shape;148;p20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20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20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20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" name="Google Shape;152;p20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153" name="Google Shape;153;p20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20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20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20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20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158" name="Google Shape;158;p20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20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20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0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2" name="Google Shape;162;p20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0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6" name="Google Shape;166;p20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167" name="Google Shape;167;p20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0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0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0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" name="Google Shape;171;p20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172" name="Google Shape;172;p20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0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0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0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288" y="2360825"/>
            <a:ext cx="3400425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9300" y="1503600"/>
            <a:ext cx="5404700" cy="363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0"/>
          <p:cNvSpPr txBox="1"/>
          <p:nvPr/>
        </p:nvSpPr>
        <p:spPr>
          <a:xfrm>
            <a:off x="3739300" y="1065425"/>
            <a:ext cx="5315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2"/>
                </a:solidFill>
              </a:rPr>
              <a:t>Résultat avec notre dataset</a:t>
            </a:r>
            <a:endParaRPr sz="12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